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8" r:id="rId6"/>
    <p:sldId id="262" r:id="rId7"/>
    <p:sldId id="271" r:id="rId8"/>
    <p:sldId id="267" r:id="rId9"/>
    <p:sldId id="269" r:id="rId10"/>
    <p:sldId id="264" r:id="rId11"/>
    <p:sldId id="270" r:id="rId12"/>
    <p:sldId id="272" r:id="rId13"/>
    <p:sldId id="265" r:id="rId14"/>
    <p:sldId id="266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49"/>
  </p:normalViewPr>
  <p:slideViewPr>
    <p:cSldViewPr snapToGrid="0" snapToObjects="1">
      <p:cViewPr>
        <p:scale>
          <a:sx n="75" d="100"/>
          <a:sy n="75" d="100"/>
        </p:scale>
        <p:origin x="1328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DCFA7B-54EF-4544-A2C9-378F1FBC0C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0279D5-8373-344D-BF41-0E1340F2A4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440056-592F-4049-8324-1542638B3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B7CC6-017D-844F-B0B2-D61FC8B19A6A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D476EA-257A-1A4B-A73A-FBDD8F2A0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54D0BA1-8B6D-7946-9DE9-522AB5E09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83F9-76F9-AE4A-B840-43A1857165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8134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40DEF0-9B68-A741-8098-02AFE5483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47AE416-A745-964B-B6F4-7F714E0163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6DBAF3F-0F93-2849-88C3-D6DBE4A65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B7CC6-017D-844F-B0B2-D61FC8B19A6A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A96F600-6124-2746-B508-D89C65701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B367D6-7219-9849-8AEF-6EF69A0CD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83F9-76F9-AE4A-B840-43A1857165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1565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22922EB-1E06-BD49-B2FC-EC1A27A565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6A894A6-7026-A046-A844-F7E7F3D98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5B87743-00C3-E74B-AFD2-5F7D08FF3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B7CC6-017D-844F-B0B2-D61FC8B19A6A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62A34B-C759-A547-9E71-4985AACFA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24DB54-3857-4C4E-A6AD-7FA8E2BE9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83F9-76F9-AE4A-B840-43A1857165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1891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534D34-A320-5B49-B97C-32DAC5444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445D22-A5E1-E64C-8286-9DE12D2AC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F4600F-006F-A14B-A4D8-326FC61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B7CC6-017D-844F-B0B2-D61FC8B19A6A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15B6E1F-78FF-4449-8E9E-81D30D0C7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E5C86E3-B1C5-9543-A3DF-A724A8001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83F9-76F9-AE4A-B840-43A1857165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0925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317955-FE4D-6340-9109-0315B0FCD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9BBEB9A-8366-CC47-ADFB-284188CD2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A622628-9D77-D44C-B88E-2A6C9196A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B7CC6-017D-844F-B0B2-D61FC8B19A6A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468D24-2FE2-6D4D-83E1-145CB3414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E328AC9-35D0-E247-ABC8-27E69A9A1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83F9-76F9-AE4A-B840-43A1857165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4802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97A0B4-4404-FB47-841F-51AED31CF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2B6453-98AA-5749-818C-2BAB5E5443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42C58DB-28BD-E74A-97CD-F404492310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EE82805-6023-E14D-A8F8-06AA28091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B7CC6-017D-844F-B0B2-D61FC8B19A6A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2968DFB-0CB8-D044-99D0-E329AAA20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69BD3B7-09F7-C94F-8AD7-938730D98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83F9-76F9-AE4A-B840-43A1857165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8493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03611C-3622-C846-B2D9-B8DCB3708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20BBB8-9FA9-B246-AC56-33AD26D7C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932DE75-63DC-814A-82BE-2EFBA68176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DC95B95-4C2A-7844-BBB6-A8170C8F1F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6255F6A-6B06-5041-932B-8DDC887796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4074681-2BFC-CF4D-AD64-0BEABBCF4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B7CC6-017D-844F-B0B2-D61FC8B19A6A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5851114-689F-3A41-BDB3-BBFE9C707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DE11E60-3DAA-F144-849B-88EEE91AB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83F9-76F9-AE4A-B840-43A1857165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1741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C7CA31-A323-074F-A0A9-F97A035A0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CE68F1E-25C7-3940-A29E-FC35CAE3C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B7CC6-017D-844F-B0B2-D61FC8B19A6A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23F1B91-705A-FA45-B65D-7EDFD5C2B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C8D8628-7AAE-5B4A-9045-077612841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83F9-76F9-AE4A-B840-43A1857165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0874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7B87CDB-D1F7-7544-ABA1-F3167C290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B7CC6-017D-844F-B0B2-D61FC8B19A6A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5BD8D1E-002F-FF46-9A9B-7E4FE54F5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9011687-EA23-4844-BF0C-E719F2BA2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83F9-76F9-AE4A-B840-43A1857165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3689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591F26-E169-F945-94C2-179E6FDAC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7A16A2-4397-BC4D-862A-B05FE1BFC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9FEC4FA-D0E6-4F4D-A618-23B02DDB0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4998C3F-A7F5-804C-88CA-1F1A31E0B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B7CC6-017D-844F-B0B2-D61FC8B19A6A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DC6A2EC-19F2-B843-B6C8-469065678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B604EFC-78ED-6A48-A2BA-AB97E6F18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83F9-76F9-AE4A-B840-43A1857165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6223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A3DD72-A4F1-0D48-8C4D-D4BB6831C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85416A0-3E08-EB45-9404-633978A6E5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12249EA-2BD7-E741-8CAC-5EE72AB60F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4F8F4AB-846C-EE49-AD0C-72700BAD4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B7CC6-017D-844F-B0B2-D61FC8B19A6A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7807110-852A-E44B-9141-D2A9C357A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EBA99F7-078C-3D4E-831B-7D421500F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83F9-76F9-AE4A-B840-43A1857165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5380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F1AD61-2631-F540-B928-32CED579D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FE8A65B-C6CB-0C41-8818-0EE98231D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7F5D23-BB77-DA4A-8AB6-0E535602EF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7B7CC6-017D-844F-B0B2-D61FC8B19A6A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B8F7FC-3FD0-8547-94AF-1DA7C70504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E372BA-2789-2F44-9CB1-4E8AC51294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683F9-76F9-AE4A-B840-43A1857165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346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558D84-788C-CE46-8617-4166C1D09E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Темы НИР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B64556E-07C4-5240-9892-25156807D5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370664"/>
            <a:ext cx="4572000" cy="810937"/>
          </a:xfrm>
        </p:spPr>
        <p:txBody>
          <a:bodyPr/>
          <a:lstStyle/>
          <a:p>
            <a:pPr lvl="1" algn="l"/>
            <a:r>
              <a:rPr lang="ru-RU" dirty="0" err="1"/>
              <a:t>Гапанюк</a:t>
            </a:r>
            <a:r>
              <a:rPr lang="ru-RU" dirty="0"/>
              <a:t> Юрий Евгеньевич</a:t>
            </a:r>
          </a:p>
          <a:p>
            <a:pPr lvl="1" algn="l"/>
            <a:r>
              <a:rPr lang="ru-RU" dirty="0"/>
              <a:t>Канев Антон Игоревич</a:t>
            </a:r>
          </a:p>
        </p:txBody>
      </p:sp>
    </p:spTree>
    <p:extLst>
      <p:ext uri="{BB962C8B-B14F-4D97-AF65-F5344CB8AC3E}">
        <p14:creationId xmlns:p14="http://schemas.microsoft.com/office/powerpoint/2010/main" val="2662792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096EBB-80B0-0A43-B4A4-0EE420227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Навыки Маруся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761B86-485B-C94A-B0C4-7D894B282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6515100" cy="1484106"/>
          </a:xfrm>
        </p:spPr>
        <p:txBody>
          <a:bodyPr/>
          <a:lstStyle/>
          <a:p>
            <a:r>
              <a:rPr lang="ru-RU" dirty="0"/>
              <a:t>Разработать новые навыки Маруси – как вариант </a:t>
            </a:r>
            <a:r>
              <a:rPr lang="ru-RU" dirty="0" err="1"/>
              <a:t>деплоя</a:t>
            </a:r>
            <a:r>
              <a:rPr lang="ru-RU" dirty="0"/>
              <a:t> вашей работы</a:t>
            </a:r>
          </a:p>
        </p:txBody>
      </p:sp>
      <p:pic>
        <p:nvPicPr>
          <p:cNvPr id="3074" name="Picture 2" descr="В приложении ВКонтакте появился голосовой помощник Маруся. Умеет даже  звонить">
            <a:extLst>
              <a:ext uri="{FF2B5EF4-FFF2-40B4-BE49-F238E27FC236}">
                <a16:creationId xmlns:a16="http://schemas.microsoft.com/office/drawing/2014/main" id="{D4C84AD1-D0FE-994B-9322-99A04A5B7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370" y="1469197"/>
            <a:ext cx="2352659" cy="157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Чемпионат по созданию навыков для голосового помощника Маруся на платформе  All Cups / Хабр">
            <a:extLst>
              <a:ext uri="{FF2B5EF4-FFF2-40B4-BE49-F238E27FC236}">
                <a16:creationId xmlns:a16="http://schemas.microsoft.com/office/drawing/2014/main" id="{1E897B6C-DE3E-1848-8AD2-61A3F350D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3309731"/>
            <a:ext cx="49530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211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9FC122-D467-954A-BD18-4F472EC55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Распознавание лиц/угроз на изображении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864906-F23B-5E40-9B66-099507F56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4886" y="1879079"/>
            <a:ext cx="4766987" cy="708569"/>
          </a:xfrm>
        </p:spPr>
        <p:txBody>
          <a:bodyPr>
            <a:normAutofit/>
          </a:bodyPr>
          <a:lstStyle/>
          <a:p>
            <a:r>
              <a:rPr lang="ru-RU" sz="2000" dirty="0"/>
              <a:t>Различные методы распознавания лиц</a:t>
            </a:r>
          </a:p>
        </p:txBody>
      </p:sp>
      <p:pic>
        <p:nvPicPr>
          <p:cNvPr id="3074" name="Picture 2" descr="Хакеры взломали систему распознавания лиц Clearview AI, которой  пользовались спецслужбы США и Канады / Хабр">
            <a:extLst>
              <a:ext uri="{FF2B5EF4-FFF2-40B4-BE49-F238E27FC236}">
                <a16:creationId xmlns:a16="http://schemas.microsoft.com/office/drawing/2014/main" id="{D81DB746-C9E6-E646-ABBE-8FC28C138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552" y="1449251"/>
            <a:ext cx="4115889" cy="274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Нейросеть научили распознавать оружие на видео — Naked Science">
            <a:extLst>
              <a:ext uri="{FF2B5EF4-FFF2-40B4-BE49-F238E27FC236}">
                <a16:creationId xmlns:a16="http://schemas.microsoft.com/office/drawing/2014/main" id="{06A055AC-ED66-F148-9A9D-52E0F37D8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097" y="3229299"/>
            <a:ext cx="6115776" cy="326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FDA1AA86-04CD-1444-AFCD-8BB43AB5CDB2}"/>
              </a:ext>
            </a:extLst>
          </p:cNvPr>
          <p:cNvSpPr txBox="1">
            <a:spLocks/>
          </p:cNvSpPr>
          <p:nvPr/>
        </p:nvSpPr>
        <p:spPr>
          <a:xfrm>
            <a:off x="7272201" y="4579349"/>
            <a:ext cx="4382589" cy="1181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Распознавание и локализация </a:t>
            </a:r>
            <a:r>
              <a:rPr lang="en-US" sz="2000" dirty="0"/>
              <a:t>yolo</a:t>
            </a:r>
            <a:r>
              <a:rPr lang="ru-RU" sz="2000" dirty="0"/>
              <a:t>:</a:t>
            </a:r>
          </a:p>
          <a:p>
            <a:r>
              <a:rPr lang="ru-RU" sz="2000" dirty="0"/>
              <a:t>Оружия</a:t>
            </a:r>
          </a:p>
          <a:p>
            <a:r>
              <a:rPr lang="ru-RU" sz="2000" dirty="0"/>
              <a:t>Масок</a:t>
            </a:r>
            <a:r>
              <a:rPr lang="en-US" sz="2000" dirty="0"/>
              <a:t> </a:t>
            </a:r>
            <a:r>
              <a:rPr lang="ru-RU" sz="2000" dirty="0"/>
              <a:t>и </a:t>
            </a:r>
            <a:r>
              <a:rPr lang="ru-RU" sz="2000" dirty="0" err="1"/>
              <a:t>тд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997349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9FC122-D467-954A-BD18-4F472EC55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Распознавание образов для беспилотных автомобилей</a:t>
            </a:r>
          </a:p>
        </p:txBody>
      </p:sp>
      <p:pic>
        <p:nvPicPr>
          <p:cNvPr id="1026" name="Picture 2" descr="Как беспилотные автомобили «видят» дорогу? - CADELTA.RU">
            <a:extLst>
              <a:ext uri="{FF2B5EF4-FFF2-40B4-BE49-F238E27FC236}">
                <a16:creationId xmlns:a16="http://schemas.microsoft.com/office/drawing/2014/main" id="{75108A93-8006-6141-BFC3-0AA967689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150" y="1738010"/>
            <a:ext cx="5981700" cy="330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B0B07E1C-D085-DF4E-8401-7478ACA66F24}"/>
              </a:ext>
            </a:extLst>
          </p:cNvPr>
          <p:cNvSpPr txBox="1">
            <a:spLocks/>
          </p:cNvSpPr>
          <p:nvPr/>
        </p:nvSpPr>
        <p:spPr>
          <a:xfrm>
            <a:off x="2963060" y="5385721"/>
            <a:ext cx="6265879" cy="1107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Распознавание и локализация машин, знаков и </a:t>
            </a:r>
            <a:r>
              <a:rPr lang="ru-RU" sz="2000" dirty="0" err="1"/>
              <a:t>тд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377185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349F97-C125-DC4B-8116-547CC4413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Список тем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9E1F0D-C942-924D-84D8-846C861B0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/>
              <a:t>Рельеф, спутники, экология, МЧС (проходимость)</a:t>
            </a:r>
          </a:p>
          <a:p>
            <a:r>
              <a:rPr lang="ru-RU" dirty="0"/>
              <a:t>Обработка речи, текста и сканов</a:t>
            </a:r>
          </a:p>
          <a:p>
            <a:r>
              <a:rPr lang="ru-RU" dirty="0"/>
              <a:t>Навигация робота и </a:t>
            </a:r>
            <a:r>
              <a:rPr lang="ru-RU" dirty="0" err="1"/>
              <a:t>дроны</a:t>
            </a:r>
            <a:endParaRPr lang="ru-RU" dirty="0"/>
          </a:p>
          <a:p>
            <a:r>
              <a:rPr lang="en-US" dirty="0"/>
              <a:t>Lidar</a:t>
            </a:r>
            <a:endParaRPr lang="ru-RU" dirty="0"/>
          </a:p>
          <a:p>
            <a:r>
              <a:rPr lang="ru-RU" dirty="0"/>
              <a:t>Моделирование экономики или природы с обучением с подкреплением</a:t>
            </a:r>
            <a:endParaRPr lang="en-US" dirty="0"/>
          </a:p>
          <a:p>
            <a:r>
              <a:rPr lang="ru-RU" dirty="0"/>
              <a:t>Компьютерные игры, обработка данных</a:t>
            </a:r>
          </a:p>
          <a:p>
            <a:r>
              <a:rPr lang="en-US" dirty="0"/>
              <a:t>BAUM AI</a:t>
            </a:r>
            <a:endParaRPr lang="ru-RU" dirty="0"/>
          </a:p>
          <a:p>
            <a:r>
              <a:rPr lang="ru-RU" dirty="0"/>
              <a:t>Вычисления в графах</a:t>
            </a:r>
          </a:p>
          <a:p>
            <a:r>
              <a:rPr lang="ru-RU" dirty="0"/>
              <a:t>Навыки Маруси</a:t>
            </a:r>
          </a:p>
          <a:p>
            <a:r>
              <a:rPr lang="ru-RU" dirty="0"/>
              <a:t>Распознавание лиц, угроз и </a:t>
            </a:r>
            <a:r>
              <a:rPr lang="ru-RU" dirty="0" err="1"/>
              <a:t>тд</a:t>
            </a:r>
            <a:endParaRPr lang="ru-RU" dirty="0"/>
          </a:p>
          <a:p>
            <a:r>
              <a:rPr lang="ru-RU" dirty="0"/>
              <a:t>Робототехника и беспилотные автомобили – распознавание образов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8502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52234C-2B05-0743-95F4-98D5177E8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Требования для бакалавров 6 сем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B359B5-6EAA-B54D-9CF6-F4079435D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/>
              <a:t>На оценку </a:t>
            </a:r>
            <a:r>
              <a:rPr lang="ru-RU" b="1" dirty="0"/>
              <a:t>отлично</a:t>
            </a:r>
            <a:r>
              <a:rPr lang="ru-RU" dirty="0"/>
              <a:t> отчет должен быть в формате научной статьи. </a:t>
            </a:r>
          </a:p>
          <a:p>
            <a:r>
              <a:rPr lang="ru-RU" dirty="0"/>
              <a:t>Содержать разделы: введение с обзором литературы, математические методы, результаты эксперимента и анализ этих результатов.</a:t>
            </a:r>
          </a:p>
          <a:p>
            <a:r>
              <a:rPr lang="ru-RU" dirty="0"/>
              <a:t>Результат </a:t>
            </a:r>
            <a:r>
              <a:rPr lang="ru-RU" dirty="0" err="1"/>
              <a:t>антиплагиата</a:t>
            </a:r>
            <a:r>
              <a:rPr lang="ru-RU" dirty="0"/>
              <a:t> – процент оригинальности не ниже 80</a:t>
            </a:r>
            <a:r>
              <a:rPr lang="en-US" dirty="0"/>
              <a:t>%</a:t>
            </a:r>
            <a:r>
              <a:rPr lang="ru-RU" dirty="0"/>
              <a:t>.</a:t>
            </a:r>
            <a:endParaRPr lang="en-US" dirty="0"/>
          </a:p>
          <a:p>
            <a:r>
              <a:rPr lang="ru-RU" dirty="0"/>
              <a:t>Список литературы – не менее 5 научных статей, несколько из них них за последние пару лет.</a:t>
            </a:r>
            <a:endParaRPr lang="en-US" dirty="0"/>
          </a:p>
          <a:p>
            <a:endParaRPr lang="en-US" dirty="0"/>
          </a:p>
          <a:p>
            <a:r>
              <a:rPr lang="ru-RU" dirty="0"/>
              <a:t>Нужно согласовать с нами тему и собрать первичные материалы, литературу до 8 недели. После провести практическое исследование, и защитить</a:t>
            </a:r>
            <a:endParaRPr lang="en-US" dirty="0"/>
          </a:p>
          <a:p>
            <a:endParaRPr lang="ru-RU" dirty="0"/>
          </a:p>
          <a:p>
            <a:r>
              <a:rPr lang="en-US" dirty="0" err="1"/>
              <a:t>ElConRus</a:t>
            </a:r>
            <a:r>
              <a:rPr lang="en-US" dirty="0"/>
              <a:t> 2022 http://</a:t>
            </a:r>
            <a:r>
              <a:rPr lang="en-US" dirty="0" err="1"/>
              <a:t>ieee.spb.ru</a:t>
            </a:r>
            <a:r>
              <a:rPr lang="en-US" dirty="0"/>
              <a:t>/</a:t>
            </a:r>
            <a:r>
              <a:rPr lang="en-US" dirty="0" err="1"/>
              <a:t>index.php?option</a:t>
            </a:r>
            <a:r>
              <a:rPr lang="en-US" dirty="0"/>
              <a:t>=</a:t>
            </a:r>
            <a:r>
              <a:rPr lang="en-US" dirty="0" err="1"/>
              <a:t>com_content&amp;view</a:t>
            </a:r>
            <a:r>
              <a:rPr lang="en-US" dirty="0"/>
              <a:t>=</a:t>
            </a:r>
            <a:r>
              <a:rPr lang="en-US" dirty="0" err="1"/>
              <a:t>article&amp;id</a:t>
            </a:r>
            <a:r>
              <a:rPr lang="en-US" dirty="0"/>
              <a:t>=178:elconrus-2022&amp;catid=42:hot-news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2688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096EBB-80B0-0A43-B4A4-0EE420227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Рельеф, экология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761B86-485B-C94A-B0C4-7D894B282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04861" cy="1023592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Анализ спутниковых снимков: количество воды, зелени и </a:t>
            </a:r>
            <a:r>
              <a:rPr lang="ru-RU" dirty="0" err="1"/>
              <a:t>тд</a:t>
            </a:r>
            <a:endParaRPr lang="ru-RU" dirty="0"/>
          </a:p>
        </p:txBody>
      </p:sp>
      <p:pic>
        <p:nvPicPr>
          <p:cNvPr id="1026" name="Picture 2" descr="Спутниковые снимки Земли в Google Earth и Google Maps стали намного чётче -  Лайфхакер">
            <a:extLst>
              <a:ext uri="{FF2B5EF4-FFF2-40B4-BE49-F238E27FC236}">
                <a16:creationId xmlns:a16="http://schemas.microsoft.com/office/drawing/2014/main" id="{48F343CC-D370-7549-80EF-180C6D909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340" y="1378225"/>
            <a:ext cx="6758608" cy="329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Топографические карты Камчатки и Кавказа - Phototravel самостоятельные  путешествия">
            <a:extLst>
              <a:ext uri="{FF2B5EF4-FFF2-40B4-BE49-F238E27FC236}">
                <a16:creationId xmlns:a16="http://schemas.microsoft.com/office/drawing/2014/main" id="{C6209E55-1527-A347-B5F5-F1DA00379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64" y="3301446"/>
            <a:ext cx="4393097" cy="329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74BA74CA-A0DF-7C4E-9E4B-377D04B51B9E}"/>
              </a:ext>
            </a:extLst>
          </p:cNvPr>
          <p:cNvSpPr txBox="1">
            <a:spLocks/>
          </p:cNvSpPr>
          <p:nvPr/>
        </p:nvSpPr>
        <p:spPr>
          <a:xfrm>
            <a:off x="5300869" y="5174351"/>
            <a:ext cx="6573079" cy="1318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err="1"/>
              <a:t>Топокарты</a:t>
            </a:r>
            <a:r>
              <a:rPr lang="ru-RU" dirty="0"/>
              <a:t> – анализ проходимости местности </a:t>
            </a:r>
          </a:p>
        </p:txBody>
      </p:sp>
    </p:spTree>
    <p:extLst>
      <p:ext uri="{BB962C8B-B14F-4D97-AF65-F5344CB8AC3E}">
        <p14:creationId xmlns:p14="http://schemas.microsoft.com/office/powerpoint/2010/main" val="4025891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096EBB-80B0-0A43-B4A4-0EE420227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Обработка речи и текста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761B86-485B-C94A-B0C4-7D894B282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973418" cy="1129610"/>
          </a:xfrm>
        </p:spPr>
        <p:txBody>
          <a:bodyPr>
            <a:normAutofit fontScale="92500"/>
          </a:bodyPr>
          <a:lstStyle/>
          <a:p>
            <a:r>
              <a:rPr lang="ru-RU" dirty="0"/>
              <a:t>Автоматическое распознавание речи</a:t>
            </a:r>
          </a:p>
          <a:p>
            <a:r>
              <a:rPr lang="ru-RU" dirty="0"/>
              <a:t>Распознавание сканов - </a:t>
            </a:r>
            <a:r>
              <a:rPr lang="en-US" dirty="0"/>
              <a:t>OCR</a:t>
            </a:r>
            <a:endParaRPr lang="ru-RU" dirty="0"/>
          </a:p>
        </p:txBody>
      </p:sp>
      <p:pic>
        <p:nvPicPr>
          <p:cNvPr id="6146" name="Picture 2" descr="Open Source распознавание речи SOVA / Хабр">
            <a:extLst>
              <a:ext uri="{FF2B5EF4-FFF2-40B4-BE49-F238E27FC236}">
                <a16:creationId xmlns:a16="http://schemas.microsoft.com/office/drawing/2014/main" id="{FB2A2FF1-56BE-4E41-9321-E14CAB2BD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829" y="1428646"/>
            <a:ext cx="5607385" cy="307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What is OCR? OCR on mobile devices — Smart Engines">
            <a:extLst>
              <a:ext uri="{FF2B5EF4-FFF2-40B4-BE49-F238E27FC236}">
                <a16:creationId xmlns:a16="http://schemas.microsoft.com/office/drawing/2014/main" id="{5DBC8BDF-3323-D348-B376-3E7ADA04F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03424"/>
            <a:ext cx="4922078" cy="328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598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096EBB-80B0-0A43-B4A4-0EE420227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Навигация робота, </a:t>
            </a:r>
            <a:r>
              <a:rPr lang="ru-RU" dirty="0" err="1"/>
              <a:t>дроны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761B86-485B-C94A-B0C4-7D894B282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7872" y="5005698"/>
            <a:ext cx="7167293" cy="1487178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Автоматический расчет маршрута полета </a:t>
            </a:r>
            <a:r>
              <a:rPr lang="ru-RU" dirty="0" err="1"/>
              <a:t>дрона</a:t>
            </a:r>
            <a:r>
              <a:rPr lang="ru-RU" dirty="0"/>
              <a:t> </a:t>
            </a:r>
            <a:r>
              <a:rPr lang="en-US" dirty="0"/>
              <a:t>Arduino </a:t>
            </a:r>
            <a:r>
              <a:rPr lang="ru-RU" dirty="0"/>
              <a:t>в эмуляторе для оптимального обхода местности по распределенному признаку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7A6508-5888-B143-8478-08F046505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872" y="1693257"/>
            <a:ext cx="7496468" cy="2936633"/>
          </a:xfrm>
          <a:prstGeom prst="rect">
            <a:avLst/>
          </a:prstGeom>
        </p:spPr>
      </p:pic>
      <p:pic>
        <p:nvPicPr>
          <p:cNvPr id="2050" name="Picture 2" descr="Arduino Drone - Hackster.io">
            <a:extLst>
              <a:ext uri="{FF2B5EF4-FFF2-40B4-BE49-F238E27FC236}">
                <a16:creationId xmlns:a16="http://schemas.microsoft.com/office/drawing/2014/main" id="{69737FF6-C031-5143-B7DE-2EDAA7CB1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72" y="4487137"/>
            <a:ext cx="2915476" cy="218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Потрясающие краски. NASA показало инфракрасные снимки Земли">
            <a:extLst>
              <a:ext uri="{FF2B5EF4-FFF2-40B4-BE49-F238E27FC236}">
                <a16:creationId xmlns:a16="http://schemas.microsoft.com/office/drawing/2014/main" id="{7E7F622B-E828-394A-9A2A-59E625AAA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78" y="1490870"/>
            <a:ext cx="3567318" cy="262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035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154FE0-54A6-BD4F-A9EC-CB8B0F50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Lidar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1A9AF3-B212-9C44-A879-05B9FCC9D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4411" y="570598"/>
            <a:ext cx="1944189" cy="721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Lidar </a:t>
            </a:r>
            <a:r>
              <a:rPr lang="ru-RU" sz="2000" dirty="0"/>
              <a:t>ИУ5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414BD6-8A88-E148-BAF6-40568AC8B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269" y="317500"/>
            <a:ext cx="3505200" cy="6223000"/>
          </a:xfrm>
          <a:prstGeom prst="rect">
            <a:avLst/>
          </a:prstGeom>
        </p:spPr>
      </p:pic>
      <p:pic>
        <p:nvPicPr>
          <p:cNvPr id="1026" name="Picture 2" descr="Point cloud classification with PointNet">
            <a:extLst>
              <a:ext uri="{FF2B5EF4-FFF2-40B4-BE49-F238E27FC236}">
                <a16:creationId xmlns:a16="http://schemas.microsoft.com/office/drawing/2014/main" id="{F855F93E-D955-F74A-803C-FC0E8E896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7" y="2099487"/>
            <a:ext cx="7124156" cy="466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ZEB-HORIZON">
            <a:extLst>
              <a:ext uri="{FF2B5EF4-FFF2-40B4-BE49-F238E27FC236}">
                <a16:creationId xmlns:a16="http://schemas.microsoft.com/office/drawing/2014/main" id="{C521AE88-95B3-8141-B099-82D5DDF1E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312" y="-245902"/>
            <a:ext cx="3080865" cy="308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732AC0AF-0482-D945-A38E-24F31F64F36D}"/>
              </a:ext>
            </a:extLst>
          </p:cNvPr>
          <p:cNvSpPr txBox="1">
            <a:spLocks/>
          </p:cNvSpPr>
          <p:nvPr/>
        </p:nvSpPr>
        <p:spPr>
          <a:xfrm>
            <a:off x="7285878" y="4786495"/>
            <a:ext cx="2107985" cy="946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000" dirty="0"/>
              <a:t>Примеры </a:t>
            </a:r>
            <a:r>
              <a:rPr lang="en-US" sz="2000" dirty="0"/>
              <a:t>ModelNet10 </a:t>
            </a:r>
            <a:r>
              <a:rPr lang="ru-RU" sz="2000" dirty="0"/>
              <a:t>и данных, собранных ИУ5</a:t>
            </a:r>
          </a:p>
        </p:txBody>
      </p:sp>
    </p:spTree>
    <p:extLst>
      <p:ext uri="{BB962C8B-B14F-4D97-AF65-F5344CB8AC3E}">
        <p14:creationId xmlns:p14="http://schemas.microsoft.com/office/powerpoint/2010/main" val="2011923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096EBB-80B0-0A43-B4A4-0EE420227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Моделирование. Обучение с подкреплением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761B86-485B-C94A-B0C4-7D894B282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6884677" cy="1192542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Моделирование развития экономики</a:t>
            </a:r>
          </a:p>
          <a:p>
            <a:r>
              <a:rPr lang="ru-RU" dirty="0"/>
              <a:t>Биржевая торговля</a:t>
            </a:r>
          </a:p>
          <a:p>
            <a:r>
              <a:rPr lang="ru-RU" dirty="0"/>
              <a:t>Прогнозирование выбросов углеродного газа</a:t>
            </a:r>
          </a:p>
          <a:p>
            <a:endParaRPr lang="ru-RU" dirty="0"/>
          </a:p>
        </p:txBody>
      </p:sp>
      <p:pic>
        <p:nvPicPr>
          <p:cNvPr id="4098" name="Picture 2" descr="28.05.2021 - МОДЕЛИРОВАНИЕ ВЗАИМООТНОШЕНИЙ В ПРОМЫШЛЕННОМ КОМПЛЕКСЕ В  УСЛОВИЯХ ИНДУСТРИИ 4.0 - Институт экономики УрО РАН">
            <a:extLst>
              <a:ext uri="{FF2B5EF4-FFF2-40B4-BE49-F238E27FC236}">
                <a16:creationId xmlns:a16="http://schemas.microsoft.com/office/drawing/2014/main" id="{9A8D1C56-9811-0E40-AD59-062F01D38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536" y="115666"/>
            <a:ext cx="3780459" cy="290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What are the three types of machine learning (supervised learning,  unsupervised learning, and reinforcement learning)? - Techlech">
            <a:extLst>
              <a:ext uri="{FF2B5EF4-FFF2-40B4-BE49-F238E27FC236}">
                <a16:creationId xmlns:a16="http://schemas.microsoft.com/office/drawing/2014/main" id="{431E4DA4-587D-C24D-9D45-B1FAB2472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76" y="3429000"/>
            <a:ext cx="4703541" cy="33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3F5C93-E08B-4242-B1DF-4F3CE37A3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323" y="3165251"/>
            <a:ext cx="6884677" cy="358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76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D686D5-9C4B-FD4C-AE32-DC8203DDD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BAUM AI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4A1C86-908D-7E4B-8EBF-01A0C87D6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ru-RU" dirty="0"/>
              <a:t>Платформа искусственного интеллекта и машинного обучения, разработанная нашей компанией </a:t>
            </a:r>
            <a:r>
              <a:rPr lang="en-US" dirty="0"/>
              <a:t>BAUM</a:t>
            </a:r>
            <a:r>
              <a:rPr lang="ru-RU" dirty="0"/>
              <a:t> нашего выпускника.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bauminform.ru</a:t>
            </a:r>
            <a:r>
              <a:rPr lang="en-US" dirty="0"/>
              <a:t>/ai/platform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57E987-6F6F-5B43-988E-1B7599727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03916"/>
            <a:ext cx="4893733" cy="2384808"/>
          </a:xfrm>
          <a:prstGeom prst="rect">
            <a:avLst/>
          </a:prstGeom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73ABA9E7-1F5B-5949-8CB9-55C2EAD73985}"/>
              </a:ext>
            </a:extLst>
          </p:cNvPr>
          <p:cNvSpPr txBox="1">
            <a:spLocks/>
          </p:cNvSpPr>
          <p:nvPr/>
        </p:nvSpPr>
        <p:spPr>
          <a:xfrm>
            <a:off x="6629401" y="3429000"/>
            <a:ext cx="5207000" cy="3208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Доступ можно получить написав мне в </a:t>
            </a:r>
            <a:r>
              <a:rPr lang="ru-RU" dirty="0" err="1"/>
              <a:t>тг</a:t>
            </a:r>
            <a:r>
              <a:rPr lang="ru-RU" dirty="0"/>
              <a:t> - Каневу Антону</a:t>
            </a:r>
          </a:p>
          <a:p>
            <a:r>
              <a:rPr lang="ru-RU" dirty="0"/>
              <a:t>В курсовой нужно познакомиться с платформой, решить на ней одну из простых описанных задач</a:t>
            </a:r>
          </a:p>
        </p:txBody>
      </p:sp>
    </p:spTree>
    <p:extLst>
      <p:ext uri="{BB962C8B-B14F-4D97-AF65-F5344CB8AC3E}">
        <p14:creationId xmlns:p14="http://schemas.microsoft.com/office/powerpoint/2010/main" val="882680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Deep Q Network: Combining Deep &amp;amp; Reinforcement Learning | by Lina Faik |  Towards Data Science">
            <a:extLst>
              <a:ext uri="{FF2B5EF4-FFF2-40B4-BE49-F238E27FC236}">
                <a16:creationId xmlns:a16="http://schemas.microsoft.com/office/drawing/2014/main" id="{023378A2-270D-0845-9A05-77B60E9E7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04" y="1690688"/>
            <a:ext cx="6712429" cy="425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6232D9-EE37-984D-B571-8749FB51A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Компьютерные игры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BEDBBA-85C1-E441-83AD-E5F0B5747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0076" y="5553637"/>
            <a:ext cx="5923724" cy="996400"/>
          </a:xfrm>
        </p:spPr>
        <p:txBody>
          <a:bodyPr/>
          <a:lstStyle/>
          <a:p>
            <a:r>
              <a:rPr lang="ru-RU" dirty="0"/>
              <a:t>Обучение с подкреплением или по данным игры пользователя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03D5FCE-91F0-6C44-9C03-090FC7D22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755" y="441325"/>
            <a:ext cx="4740969" cy="3757218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F77D7FA4-F0B0-0049-A54A-3795B7D84040}"/>
              </a:ext>
            </a:extLst>
          </p:cNvPr>
          <p:cNvSpPr txBox="1">
            <a:spLocks/>
          </p:cNvSpPr>
          <p:nvPr/>
        </p:nvSpPr>
        <p:spPr>
          <a:xfrm>
            <a:off x="7010581" y="4274743"/>
            <a:ext cx="5277315" cy="11533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Пример интеллектуального агента </a:t>
            </a:r>
            <a:r>
              <a:rPr lang="en-US" dirty="0"/>
              <a:t>ping-pong </a:t>
            </a:r>
            <a:r>
              <a:rPr lang="ru-RU" dirty="0"/>
              <a:t>обученного на кафедре </a:t>
            </a:r>
          </a:p>
        </p:txBody>
      </p:sp>
    </p:spTree>
    <p:extLst>
      <p:ext uri="{BB962C8B-B14F-4D97-AF65-F5344CB8AC3E}">
        <p14:creationId xmlns:p14="http://schemas.microsoft.com/office/powerpoint/2010/main" val="1293702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Machine Learning Graph Database: Graph-Native ML in Neo4j">
            <a:extLst>
              <a:ext uri="{FF2B5EF4-FFF2-40B4-BE49-F238E27FC236}">
                <a16:creationId xmlns:a16="http://schemas.microsoft.com/office/drawing/2014/main" id="{F0DD79CE-DD91-A144-80D4-24097FDBD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37" y="4108620"/>
            <a:ext cx="6136536" cy="253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260FC7-4A28-F148-9840-B5DB28A6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Вычисления в графах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F496BE-9AEB-2B48-8498-573B78FEC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912" y="1690688"/>
            <a:ext cx="5589494" cy="1325563"/>
          </a:xfrm>
        </p:spPr>
        <p:txBody>
          <a:bodyPr/>
          <a:lstStyle/>
          <a:p>
            <a:r>
              <a:rPr lang="ru-RU" dirty="0" err="1"/>
              <a:t>Графовая</a:t>
            </a:r>
            <a:r>
              <a:rPr lang="ru-RU" dirty="0"/>
              <a:t> БД </a:t>
            </a:r>
            <a:r>
              <a:rPr lang="en-US" dirty="0"/>
              <a:t>Neo4j</a:t>
            </a:r>
          </a:p>
          <a:p>
            <a:r>
              <a:rPr lang="en-US" dirty="0" err="1"/>
              <a:t>GraphML</a:t>
            </a:r>
            <a:endParaRPr lang="en-US" dirty="0"/>
          </a:p>
        </p:txBody>
      </p:sp>
      <p:pic>
        <p:nvPicPr>
          <p:cNvPr id="13316" name="Picture 4" descr="Presenting multiple node label support and graph mutability features of the  Neo4j Graph Data Science in the Star Wars universe | by Tomaz Bratanic |  Towards Data Science">
            <a:extLst>
              <a:ext uri="{FF2B5EF4-FFF2-40B4-BE49-F238E27FC236}">
                <a16:creationId xmlns:a16="http://schemas.microsoft.com/office/drawing/2014/main" id="{404D0847-2B58-5749-873B-C61625A91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852" y="170313"/>
            <a:ext cx="5592991" cy="418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55502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373</Words>
  <Application>Microsoft Macintosh PowerPoint</Application>
  <PresentationFormat>Широкоэкранный</PresentationFormat>
  <Paragraphs>59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Тема Office</vt:lpstr>
      <vt:lpstr>Темы НИР</vt:lpstr>
      <vt:lpstr>Рельеф, экология</vt:lpstr>
      <vt:lpstr>Обработка речи и текста</vt:lpstr>
      <vt:lpstr>Навигация робота, дроны</vt:lpstr>
      <vt:lpstr>Lidar</vt:lpstr>
      <vt:lpstr>Моделирование. Обучение с подкреплением</vt:lpstr>
      <vt:lpstr>BAUM AI</vt:lpstr>
      <vt:lpstr>Компьютерные игры</vt:lpstr>
      <vt:lpstr>Вычисления в графах</vt:lpstr>
      <vt:lpstr>Навыки Маруся</vt:lpstr>
      <vt:lpstr>Распознавание лиц/угроз на изображении</vt:lpstr>
      <vt:lpstr>Распознавание образов для беспилотных автомобилей</vt:lpstr>
      <vt:lpstr>Список тем</vt:lpstr>
      <vt:lpstr>Требования для бакалавров 6 сем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Microsoft Office User</cp:lastModifiedBy>
  <cp:revision>17</cp:revision>
  <dcterms:created xsi:type="dcterms:W3CDTF">2022-02-10T06:27:02Z</dcterms:created>
  <dcterms:modified xsi:type="dcterms:W3CDTF">2022-02-10T20:48:33Z</dcterms:modified>
</cp:coreProperties>
</file>